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00"/>
  </p:notesMasterIdLst>
  <p:sldIdLst>
    <p:sldId id="316" r:id="rId2"/>
    <p:sldId id="348" r:id="rId3"/>
    <p:sldId id="257" r:id="rId4"/>
    <p:sldId id="300" r:id="rId5"/>
    <p:sldId id="302" r:id="rId6"/>
    <p:sldId id="299" r:id="rId7"/>
    <p:sldId id="258" r:id="rId8"/>
    <p:sldId id="317" r:id="rId9"/>
    <p:sldId id="259" r:id="rId10"/>
    <p:sldId id="307" r:id="rId11"/>
    <p:sldId id="270" r:id="rId12"/>
    <p:sldId id="260" r:id="rId13"/>
    <p:sldId id="347" r:id="rId14"/>
    <p:sldId id="263" r:id="rId15"/>
    <p:sldId id="261" r:id="rId16"/>
    <p:sldId id="349" r:id="rId17"/>
    <p:sldId id="334" r:id="rId18"/>
    <p:sldId id="265" r:id="rId19"/>
    <p:sldId id="266" r:id="rId20"/>
    <p:sldId id="274" r:id="rId21"/>
    <p:sldId id="267" r:id="rId22"/>
    <p:sldId id="268" r:id="rId23"/>
    <p:sldId id="276" r:id="rId24"/>
    <p:sldId id="352" r:id="rId25"/>
    <p:sldId id="353" r:id="rId26"/>
    <p:sldId id="354" r:id="rId27"/>
    <p:sldId id="350" r:id="rId28"/>
    <p:sldId id="269" r:id="rId29"/>
    <p:sldId id="271" r:id="rId30"/>
    <p:sldId id="273" r:id="rId31"/>
    <p:sldId id="385" r:id="rId32"/>
    <p:sldId id="346" r:id="rId33"/>
    <p:sldId id="355" r:id="rId34"/>
    <p:sldId id="383" r:id="rId35"/>
    <p:sldId id="356" r:id="rId36"/>
    <p:sldId id="277" r:id="rId37"/>
    <p:sldId id="278" r:id="rId38"/>
    <p:sldId id="279" r:id="rId39"/>
    <p:sldId id="280" r:id="rId40"/>
    <p:sldId id="357" r:id="rId41"/>
    <p:sldId id="283" r:id="rId42"/>
    <p:sldId id="284" r:id="rId43"/>
    <p:sldId id="358" r:id="rId44"/>
    <p:sldId id="360" r:id="rId45"/>
    <p:sldId id="361" r:id="rId46"/>
    <p:sldId id="362" r:id="rId47"/>
    <p:sldId id="363" r:id="rId48"/>
    <p:sldId id="359" r:id="rId49"/>
    <p:sldId id="365" r:id="rId50"/>
    <p:sldId id="366" r:id="rId51"/>
    <p:sldId id="304" r:id="rId52"/>
    <p:sldId id="306" r:id="rId53"/>
    <p:sldId id="336" r:id="rId54"/>
    <p:sldId id="286" r:id="rId55"/>
    <p:sldId id="288" r:id="rId56"/>
    <p:sldId id="289" r:id="rId57"/>
    <p:sldId id="337" r:id="rId58"/>
    <p:sldId id="291" r:id="rId59"/>
    <p:sldId id="294" r:id="rId60"/>
    <p:sldId id="293" r:id="rId61"/>
    <p:sldId id="305" r:id="rId62"/>
    <p:sldId id="370" r:id="rId63"/>
    <p:sldId id="375" r:id="rId64"/>
    <p:sldId id="339" r:id="rId65"/>
    <p:sldId id="295" r:id="rId66"/>
    <p:sldId id="387" r:id="rId67"/>
    <p:sldId id="388" r:id="rId68"/>
    <p:sldId id="309" r:id="rId69"/>
    <p:sldId id="310" r:id="rId70"/>
    <p:sldId id="311" r:id="rId71"/>
    <p:sldId id="372" r:id="rId72"/>
    <p:sldId id="373" r:id="rId73"/>
    <p:sldId id="340" r:id="rId74"/>
    <p:sldId id="312" r:id="rId75"/>
    <p:sldId id="341" r:id="rId76"/>
    <p:sldId id="315" r:id="rId77"/>
    <p:sldId id="319" r:id="rId78"/>
    <p:sldId id="321" r:id="rId79"/>
    <p:sldId id="391" r:id="rId80"/>
    <p:sldId id="392" r:id="rId81"/>
    <p:sldId id="393" r:id="rId82"/>
    <p:sldId id="322" r:id="rId83"/>
    <p:sldId id="376" r:id="rId84"/>
    <p:sldId id="323" r:id="rId85"/>
    <p:sldId id="324" r:id="rId86"/>
    <p:sldId id="325" r:id="rId87"/>
    <p:sldId id="377" r:id="rId88"/>
    <p:sldId id="326" r:id="rId89"/>
    <p:sldId id="327" r:id="rId90"/>
    <p:sldId id="378" r:id="rId91"/>
    <p:sldId id="380" r:id="rId92"/>
    <p:sldId id="382" r:id="rId93"/>
    <p:sldId id="328" r:id="rId94"/>
    <p:sldId id="329" r:id="rId95"/>
    <p:sldId id="330" r:id="rId96"/>
    <p:sldId id="342" r:id="rId97"/>
    <p:sldId id="332" r:id="rId98"/>
    <p:sldId id="333" r:id="rId9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257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4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85"/>
            <p14:sldId id="346"/>
            <p14:sldId id="355"/>
            <p14:sldId id="383"/>
            <p14:sldId id="356"/>
            <p14:sldId id="277"/>
            <p14:sldId id="278"/>
            <p14:sldId id="279"/>
            <p14:sldId id="280"/>
            <p14:sldId id="357"/>
          </p14:sldIdLst>
        </p14:section>
        <p14:section name="studia" id="{D008F948-3EEA-4B06-9D2C-1CA2116EA216}">
          <p14:sldIdLst>
            <p14:sldId id="283"/>
            <p14:sldId id="284"/>
            <p14:sldId id="358"/>
            <p14:sldId id="360"/>
            <p14:sldId id="361"/>
            <p14:sldId id="362"/>
            <p14:sldId id="363"/>
            <p14:sldId id="359"/>
            <p14:sldId id="365"/>
            <p14:sldId id="366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05"/>
            <p14:sldId id="370"/>
            <p14:sldId id="375"/>
            <p14:sldId id="339"/>
            <p14:sldId id="295"/>
            <p14:sldId id="387"/>
            <p14:sldId id="388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72"/>
            <p14:sldId id="373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91"/>
            <p14:sldId id="392"/>
            <p14:sldId id="393"/>
            <p14:sldId id="322"/>
            <p14:sldId id="376"/>
            <p14:sldId id="323"/>
            <p14:sldId id="324"/>
            <p14:sldId id="325"/>
            <p14:sldId id="377"/>
            <p14:sldId id="326"/>
            <p14:sldId id="327"/>
            <p14:sldId id="378"/>
            <p14:sldId id="380"/>
            <p14:sldId id="382"/>
            <p14:sldId id="328"/>
            <p14:sldId id="329"/>
            <p14:sldId id="330"/>
            <p14:sldId id="342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athoth Sumerian" initials="AS" lastIdx="1" clrIdx="0">
    <p:extLst>
      <p:ext uri="{19B8F6BF-5375-455C-9EA6-DF929625EA0E}">
        <p15:presenceInfo xmlns:p15="http://schemas.microsoft.com/office/powerpoint/2012/main" userId="ed7fd700a783b0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3" autoAdjust="0"/>
    <p:restoredTop sz="83932" autoAdjust="0"/>
  </p:normalViewPr>
  <p:slideViewPr>
    <p:cSldViewPr snapToGrid="0">
      <p:cViewPr varScale="1">
        <p:scale>
          <a:sx n="109" d="100"/>
          <a:sy n="109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číslo snímku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EA0985-4B17-4742-9B5E-45E50396326C}" type="slidenum">
              <a:t>3</a:t>
            </a:fld>
            <a:endParaRPr lang="cs-CZ"/>
          </a:p>
        </p:txBody>
      </p:sp>
      <p:sp>
        <p:nvSpPr>
          <p:cNvPr id="2" name="Zástupný symbol pro obrázek snímku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Zástupný symbol pro poznámky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62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1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01.08.2019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atej.racinsky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matej-racinsky/" TargetMode="External"/><Relationship Id="rId4" Type="http://schemas.openxmlformats.org/officeDocument/2006/relationships/hyperlink" Target="https://github.com/racinma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fevsea" TargetMode="External"/><Relationship Id="rId2" Type="http://schemas.openxmlformats.org/officeDocument/2006/relationships/hyperlink" Target="https://www.kaggle.com/azathoth42/myanimeli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s-mal-source" TargetMode="External"/><Relationship Id="rId2" Type="http://schemas.openxmlformats.org/officeDocument/2006/relationships/hyperlink" Target="http://bit.ly/advik-mal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as-mal-slid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304" y="4369614"/>
            <a:ext cx="2361583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  <a:p>
            <a:r>
              <a:rPr lang="cs-CZ" dirty="0"/>
              <a:t>Ing. Matěj </a:t>
            </a:r>
            <a:r>
              <a:rPr lang="cs-CZ" dirty="0" err="1"/>
              <a:t>Račinský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6CED6E-0BD0-4E35-AAE5-62EFCA76607B}"/>
              </a:ext>
            </a:extLst>
          </p:cNvPr>
          <p:cNvSpPr/>
          <p:nvPr/>
        </p:nvSpPr>
        <p:spPr>
          <a:xfrm rot="1182351">
            <a:off x="1441870" y="1516466"/>
            <a:ext cx="111950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cs-CZ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PTEJTE SE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/>
              <a:t>A vůbec je to špatně formulovaná otázka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DBE0-BD51-4651-AC4F-C0E672F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8E169-224E-47B4-A206-69A2BE0B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062"/>
            <a:ext cx="8372104" cy="5720939"/>
          </a:xfrm>
        </p:spPr>
      </p:pic>
    </p:spTree>
    <p:extLst>
      <p:ext uri="{BB962C8B-B14F-4D97-AF65-F5344CB8AC3E}">
        <p14:creationId xmlns:p14="http://schemas.microsoft.com/office/powerpoint/2010/main" val="5764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2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FFD4D-EA4A-44E7-9EB7-1D896E01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0"/>
            <a:ext cx="9983190" cy="685685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7FED3-3C1B-409A-8DDD-F341C5B6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759"/>
            <a:ext cx="10889673" cy="53482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3829C-4422-4336-9161-69531C3C7F66}"/>
              </a:ext>
            </a:extLst>
          </p:cNvPr>
          <p:cNvSpPr/>
          <p:nvPr/>
        </p:nvSpPr>
        <p:spPr>
          <a:xfrm>
            <a:off x="186046" y="885235"/>
            <a:ext cx="11328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Podle knihy </a:t>
            </a:r>
            <a:r>
              <a:rPr lang="en-US" dirty="0"/>
              <a:t>Introduction to Animation Studies published</a:t>
            </a:r>
            <a:r>
              <a:rPr lang="cs-CZ" dirty="0"/>
              <a:t>,</a:t>
            </a:r>
            <a:r>
              <a:rPr lang="en-US" dirty="0"/>
              <a:t> 2005, (Heibonsha Shinsho, Nobuyuki </a:t>
            </a:r>
            <a:r>
              <a:rPr lang="en-US" dirty="0" err="1"/>
              <a:t>Tsugata</a:t>
            </a:r>
            <a:r>
              <a:rPr lang="en-US" dirty="0"/>
              <a:t>)</a:t>
            </a:r>
            <a:endParaRPr lang="cs-CZ" dirty="0"/>
          </a:p>
          <a:p>
            <a:r>
              <a:rPr lang="cs-CZ" dirty="0"/>
              <a:t>3 boomy anime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F19EDF-EF7F-4379-A826-028D3DDA1B4A}"/>
              </a:ext>
            </a:extLst>
          </p:cNvPr>
          <p:cNvSpPr/>
          <p:nvPr/>
        </p:nvSpPr>
        <p:spPr>
          <a:xfrm>
            <a:off x="1959429" y="5830784"/>
            <a:ext cx="2101932" cy="55167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4577-72DE-462D-B130-1FF8CA97BEED}"/>
              </a:ext>
            </a:extLst>
          </p:cNvPr>
          <p:cNvSpPr/>
          <p:nvPr/>
        </p:nvSpPr>
        <p:spPr>
          <a:xfrm rot="20477380">
            <a:off x="4458077" y="5280542"/>
            <a:ext cx="1894276" cy="860811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058AAD-877C-4B05-8BA5-C6497441793A}"/>
              </a:ext>
            </a:extLst>
          </p:cNvPr>
          <p:cNvSpPr/>
          <p:nvPr/>
        </p:nvSpPr>
        <p:spPr>
          <a:xfrm rot="19242407">
            <a:off x="7282985" y="4112187"/>
            <a:ext cx="2108211" cy="90954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27A5B-1F98-4796-BF37-56AD2CB50230}"/>
              </a:ext>
            </a:extLst>
          </p:cNvPr>
          <p:cNvSpPr txBox="1"/>
          <p:nvPr/>
        </p:nvSpPr>
        <p:spPr>
          <a:xfrm>
            <a:off x="4958703" y="3330075"/>
            <a:ext cx="3489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3. Boom (90. léta-současnost?)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BCB711-5612-40CF-B483-969261BBCE34}"/>
              </a:ext>
            </a:extLst>
          </p:cNvPr>
          <p:cNvCxnSpPr>
            <a:cxnSpLocks/>
          </p:cNvCxnSpPr>
          <p:nvPr/>
        </p:nvCxnSpPr>
        <p:spPr>
          <a:xfrm>
            <a:off x="1068779" y="5217141"/>
            <a:ext cx="676894" cy="851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39956-299F-426D-8A5F-C189B9BA8B1E}"/>
              </a:ext>
            </a:extLst>
          </p:cNvPr>
          <p:cNvSpPr txBox="1"/>
          <p:nvPr/>
        </p:nvSpPr>
        <p:spPr>
          <a:xfrm>
            <a:off x="560310" y="4768739"/>
            <a:ext cx="1782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Barevný film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500678-F56A-4E6F-9150-C6B22D8816D6}"/>
              </a:ext>
            </a:extLst>
          </p:cNvPr>
          <p:cNvCxnSpPr>
            <a:cxnSpLocks/>
          </p:cNvCxnSpPr>
          <p:nvPr/>
        </p:nvCxnSpPr>
        <p:spPr>
          <a:xfrm>
            <a:off x="2342714" y="4401775"/>
            <a:ext cx="170142" cy="154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35E63D-C8F6-4F1F-A896-B01AC2352F47}"/>
              </a:ext>
            </a:extLst>
          </p:cNvPr>
          <p:cNvSpPr txBox="1"/>
          <p:nvPr/>
        </p:nvSpPr>
        <p:spPr>
          <a:xfrm>
            <a:off x="1212542" y="3947623"/>
            <a:ext cx="1946799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Barevná série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D8EAA-69D6-4A84-92C3-FED8F4CAF23A}"/>
              </a:ext>
            </a:extLst>
          </p:cNvPr>
          <p:cNvSpPr txBox="1"/>
          <p:nvPr/>
        </p:nvSpPr>
        <p:spPr>
          <a:xfrm>
            <a:off x="1409064" y="5217141"/>
            <a:ext cx="2207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Boom (60. léta)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D6169B-DF23-4C2C-B463-5D2AD084299D}"/>
              </a:ext>
            </a:extLst>
          </p:cNvPr>
          <p:cNvCxnSpPr>
            <a:cxnSpLocks/>
          </p:cNvCxnSpPr>
          <p:nvPr/>
        </p:nvCxnSpPr>
        <p:spPr>
          <a:xfrm>
            <a:off x="3352800" y="3537795"/>
            <a:ext cx="200513" cy="2266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DFA177-F31C-49BF-AB4A-E198C2DC6DAB}"/>
              </a:ext>
            </a:extLst>
          </p:cNvPr>
          <p:cNvSpPr txBox="1"/>
          <p:nvPr/>
        </p:nvSpPr>
        <p:spPr>
          <a:xfrm>
            <a:off x="2646325" y="3178118"/>
            <a:ext cx="1162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hentai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19533-D72D-4E94-9BF7-A1C77F36125E}"/>
              </a:ext>
            </a:extLst>
          </p:cNvPr>
          <p:cNvSpPr txBox="1"/>
          <p:nvPr/>
        </p:nvSpPr>
        <p:spPr>
          <a:xfrm>
            <a:off x="3182587" y="4629604"/>
            <a:ext cx="291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2. Boom (konec 70.-80.)</a:t>
            </a:r>
          </a:p>
        </p:txBody>
      </p:sp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0EEA1-966E-4EA2-BA1E-C4882EF4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4D70D-83CB-405A-B9CB-3212F7587C4E}"/>
              </a:ext>
            </a:extLst>
          </p:cNvPr>
          <p:cNvCxnSpPr>
            <a:cxnSpLocks/>
          </p:cNvCxnSpPr>
          <p:nvPr/>
        </p:nvCxnSpPr>
        <p:spPr>
          <a:xfrm>
            <a:off x="2616530" y="3071265"/>
            <a:ext cx="2287979" cy="185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181B94-B4FF-4216-8947-F323D8118C5B}"/>
              </a:ext>
            </a:extLst>
          </p:cNvPr>
          <p:cNvSpPr txBox="1"/>
          <p:nvPr/>
        </p:nvSpPr>
        <p:spPr>
          <a:xfrm>
            <a:off x="1910054" y="2711588"/>
            <a:ext cx="19613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Plně CG anime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2F4B3-2E79-4F09-A933-DAAD2DF80D7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20929" y="2105411"/>
            <a:ext cx="1437380" cy="185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E06482-289E-4DBE-9ED0-4A83C98AAD91}"/>
              </a:ext>
            </a:extLst>
          </p:cNvPr>
          <p:cNvSpPr txBox="1"/>
          <p:nvPr/>
        </p:nvSpPr>
        <p:spPr>
          <a:xfrm>
            <a:off x="2786954" y="1920745"/>
            <a:ext cx="2433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Začátek </a:t>
            </a:r>
            <a:r>
              <a:rPr lang="cs-CZ" dirty="0" err="1"/>
              <a:t>crunchyrollu</a:t>
            </a:r>
            <a:endParaRPr lang="cs-CZ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AA4920-4121-43E2-8E11-83AD8EE621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72981" y="1745734"/>
            <a:ext cx="2037353" cy="87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2BA02E-0510-4AF8-A973-5088345D0BBD}"/>
              </a:ext>
            </a:extLst>
          </p:cNvPr>
          <p:cNvSpPr txBox="1"/>
          <p:nvPr/>
        </p:nvSpPr>
        <p:spPr>
          <a:xfrm>
            <a:off x="5269165" y="1561068"/>
            <a:ext cx="34038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Netflix – anime od Viz media </a:t>
            </a:r>
          </a:p>
        </p:txBody>
      </p:sp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502FEA-35DE-4E36-B967-F19AFF585BC4}"/>
              </a:ext>
            </a:extLst>
          </p:cNvPr>
          <p:cNvSpPr txBox="1">
            <a:spLocks/>
          </p:cNvSpPr>
          <p:nvPr/>
        </p:nvSpPr>
        <p:spPr>
          <a:xfrm>
            <a:off x="2133184" y="609601"/>
            <a:ext cx="6348380" cy="1320800"/>
          </a:xfrm>
          <a:prstGeom prst="rect">
            <a:avLst/>
          </a:prstGeom>
        </p:spPr>
        <p:txBody>
          <a:bodyPr/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sz="3600">
                <a:solidFill>
                  <a:schemeClr val="tx1"/>
                </a:solidFill>
              </a:rPr>
              <a:t>Kdo jsem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9B803F6-E34E-46E1-AD4E-E88C86A3E807}"/>
              </a:ext>
            </a:extLst>
          </p:cNvPr>
          <p:cNvSpPr txBox="1">
            <a:spLocks/>
          </p:cNvSpPr>
          <p:nvPr/>
        </p:nvSpPr>
        <p:spPr>
          <a:xfrm>
            <a:off x="2133184" y="1288415"/>
            <a:ext cx="6348381" cy="4752950"/>
          </a:xfrm>
          <a:prstGeom prst="rect">
            <a:avLst/>
          </a:prstGeom>
        </p:spPr>
        <p:txBody>
          <a:bodyPr/>
          <a:lstStyle>
            <a:lvl1pPr marL="377979" indent="-377979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98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818954" indent="-314982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7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4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503972" rtl="0" eaLnBrk="1" latinLnBrk="0" hangingPunct="1"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32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Otaku</a:t>
            </a:r>
            <a:endParaRPr lang="cs-CZ" sz="1800" dirty="0"/>
          </a:p>
          <a:p>
            <a:r>
              <a:rPr lang="en-US" sz="1800" dirty="0" err="1"/>
              <a:t>datový</a:t>
            </a:r>
            <a:r>
              <a:rPr lang="en-US" sz="1800" dirty="0"/>
              <a:t> </a:t>
            </a:r>
            <a:r>
              <a:rPr lang="en-US" sz="1800" dirty="0" err="1"/>
              <a:t>vědec</a:t>
            </a:r>
            <a:r>
              <a:rPr lang="en-US" sz="1800" dirty="0"/>
              <a:t> (</a:t>
            </a:r>
            <a:r>
              <a:rPr lang="en-US" sz="1800" dirty="0" err="1"/>
              <a:t>občas</a:t>
            </a:r>
            <a:r>
              <a:rPr lang="en-US" sz="1800" dirty="0"/>
              <a:t> </a:t>
            </a:r>
            <a:r>
              <a:rPr lang="en-US" sz="1800" dirty="0" err="1"/>
              <a:t>datová</a:t>
            </a:r>
            <a:r>
              <a:rPr lang="en-US" sz="1800" dirty="0"/>
              <a:t> </a:t>
            </a:r>
            <a:r>
              <a:rPr lang="en-US" sz="1800" dirty="0" err="1"/>
              <a:t>uklízečka</a:t>
            </a:r>
            <a:r>
              <a:rPr lang="en-US" sz="1800" dirty="0"/>
              <a:t>)</a:t>
            </a:r>
            <a:endParaRPr lang="cs-CZ" sz="1800" dirty="0"/>
          </a:p>
          <a:p>
            <a:r>
              <a:rPr lang="cs-CZ" sz="1800" dirty="0" err="1"/>
              <a:t>Machine</a:t>
            </a:r>
            <a:r>
              <a:rPr lang="cs-CZ" sz="1800" dirty="0"/>
              <a:t> learning </a:t>
            </a:r>
            <a:r>
              <a:rPr lang="cs-CZ" sz="1800" dirty="0" err="1"/>
              <a:t>engineer</a:t>
            </a:r>
            <a:r>
              <a:rPr lang="cs-CZ" sz="1800" dirty="0"/>
              <a:t> </a:t>
            </a:r>
          </a:p>
          <a:p>
            <a:r>
              <a:rPr lang="cs-CZ" sz="1800" dirty="0"/>
              <a:t>Ing. z umělé inteligence FEL, ČVUT</a:t>
            </a:r>
          </a:p>
          <a:p>
            <a:r>
              <a:rPr lang="en-US" sz="18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https://www.facebook.com/matej.racinsky</a:t>
            </a:r>
            <a:endParaRPr lang="cs-CZ" sz="1800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8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https://github.com/racinmat</a:t>
            </a:r>
            <a:endParaRPr lang="cs-CZ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https://www.linkedin.com/in/matej-racinsky/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57693FE-C13D-44AB-BD24-B5D3CA267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135" y="4196794"/>
            <a:ext cx="4444307" cy="2131994"/>
          </a:xfrm>
          <a:prstGeom prst="rect">
            <a:avLst/>
          </a:prstGeom>
        </p:spPr>
      </p:pic>
      <p:pic>
        <p:nvPicPr>
          <p:cNvPr id="1028" name="Picture 4" descr="VÃ½sledek obrÃ¡zku pro faraday grid">
            <a:extLst>
              <a:ext uri="{FF2B5EF4-FFF2-40B4-BE49-F238E27FC236}">
                <a16:creationId xmlns:a16="http://schemas.microsoft.com/office/drawing/2014/main" id="{1C0FA582-93EA-41C1-8813-7BFD7484F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80" y="2110327"/>
            <a:ext cx="1469720" cy="7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C7B90-496C-4CA2-B50C-C2DA6F5E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2899"/>
            <a:ext cx="11768447" cy="5625102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1 – neuronové sítě na rozpoznávání emocí - </a:t>
            </a:r>
            <a:r>
              <a:rPr lang="cs-CZ" dirty="0" err="1"/>
              <a:t>Twilight</a:t>
            </a:r>
            <a:endParaRPr lang="cs-CZ" dirty="0"/>
          </a:p>
        </p:txBody>
      </p:sp>
      <p:pic>
        <p:nvPicPr>
          <p:cNvPr id="4" name="video-1553523949">
            <a:hlinkClick r:id="" action="ppaction://media"/>
            <a:extLst>
              <a:ext uri="{FF2B5EF4-FFF2-40B4-BE49-F238E27FC236}">
                <a16:creationId xmlns:a16="http://schemas.microsoft.com/office/drawing/2014/main" id="{1812711A-0208-473B-A71A-B07708BE07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823626"/>
            <a:ext cx="11839699" cy="5031052"/>
          </a:xfrm>
        </p:spPr>
      </p:pic>
    </p:spTree>
    <p:extLst>
      <p:ext uri="{BB962C8B-B14F-4D97-AF65-F5344CB8AC3E}">
        <p14:creationId xmlns:p14="http://schemas.microsoft.com/office/powerpoint/2010/main" val="17835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129E5-F3A9-44C4-ABCA-89E1643AF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24" y="3007352"/>
            <a:ext cx="5043948" cy="3850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C2B4FD-A78F-4BA7-B4D9-78D315A5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30083"/>
            <a:ext cx="5043948" cy="380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95BA0D-3168-47CD-8EA2-36A3DEE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0"/>
            <a:ext cx="8285018" cy="684926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805B492-A04E-4EE3-ABFD-4A562625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2802136" cy="1314203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</p:spTree>
    <p:extLst>
      <p:ext uri="{BB962C8B-B14F-4D97-AF65-F5344CB8AC3E}">
        <p14:creationId xmlns:p14="http://schemas.microsoft.com/office/powerpoint/2010/main" val="3779335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A647-E817-418A-B1C1-BFD2FB53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7090"/>
            <a:ext cx="8596668" cy="1320800"/>
          </a:xfrm>
        </p:spPr>
        <p:txBody>
          <a:bodyPr/>
          <a:lstStyle/>
          <a:p>
            <a:r>
              <a:rPr lang="cs-CZ" dirty="0" err="1"/>
              <a:t>Ekvalizace</a:t>
            </a:r>
            <a:r>
              <a:rPr lang="cs-CZ" dirty="0"/>
              <a:t> histogramu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9CF1-F6CA-4392-AF2C-44CE0A4B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VÃ½sledek obrÃ¡zku pro histogram equalisation">
            <a:extLst>
              <a:ext uri="{FF2B5EF4-FFF2-40B4-BE49-F238E27FC236}">
                <a16:creationId xmlns:a16="http://schemas.microsoft.com/office/drawing/2014/main" id="{214DDF7E-D5A1-4B41-9822-08D90CBB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029"/>
            <a:ext cx="12192000" cy="59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8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027767" cy="2086099"/>
          </a:xfrm>
        </p:spPr>
        <p:txBody>
          <a:bodyPr>
            <a:normAutofit/>
          </a:bodyPr>
          <a:lstStyle/>
          <a:p>
            <a:r>
              <a:rPr lang="cs-CZ" dirty="0"/>
              <a:t>Vývoj prvků v čase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51357-E3CE-4098-91C1-504791CD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31" y="0"/>
            <a:ext cx="8308769" cy="6868898"/>
          </a:xfrm>
        </p:spPr>
      </p:pic>
    </p:spTree>
    <p:extLst>
      <p:ext uri="{BB962C8B-B14F-4D97-AF65-F5344CB8AC3E}">
        <p14:creationId xmlns:p14="http://schemas.microsoft.com/office/powerpoint/2010/main" val="927717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81BC6-A5B5-421D-8AAC-B5DC9D1A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447"/>
            <a:ext cx="9476509" cy="5567554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– od roku 1950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DFA84-EA12-46AB-9337-8B8F8A2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203"/>
            <a:ext cx="10070275" cy="5590798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5DA96D-7B61-4E83-9E40-B205DAF8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2"/>
            <a:ext cx="9274002" cy="5640889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81C96-48CC-47CB-9C0F-3514AF3D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21"/>
            <a:ext cx="10189029" cy="561348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Nějaké ty řeči na úvod a vymezení pojmů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Datová věda a Spousta grafů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541DC-1705-4CDB-920C-066D9D6B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94"/>
            <a:ext cx="10830296" cy="5614425"/>
          </a:xfrm>
        </p:spPr>
      </p:pic>
    </p:spTree>
    <p:extLst>
      <p:ext uri="{BB962C8B-B14F-4D97-AF65-F5344CB8AC3E}">
        <p14:creationId xmlns:p14="http://schemas.microsoft.com/office/powerpoint/2010/main" val="3809537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F083E9-8F18-4F65-8570-2C5F11E3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911"/>
            <a:ext cx="11424062" cy="562509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191" cy="1320800"/>
          </a:xfrm>
        </p:spPr>
        <p:txBody>
          <a:bodyPr/>
          <a:lstStyle/>
          <a:p>
            <a:r>
              <a:rPr lang="cs-CZ" dirty="0"/>
              <a:t>Produkce jednotlivých studií - logaritmicky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09A39-EF27-47ED-98E3-7CA18679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47"/>
            <a:ext cx="11400312" cy="5621953"/>
          </a:xfrm>
        </p:spPr>
      </p:pic>
    </p:spTree>
    <p:extLst>
      <p:ext uri="{BB962C8B-B14F-4D97-AF65-F5344CB8AC3E}">
        <p14:creationId xmlns:p14="http://schemas.microsoft.com/office/powerpoint/2010/main" val="4140477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42AE-F249-4979-A55C-483879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86"/>
            <a:ext cx="3317649" cy="540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A61FC-15E3-4A83-BE0F-F8914581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8" y="1454923"/>
            <a:ext cx="3190029" cy="540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623AC-F515-4F7B-81FE-7AC33EC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75" y="1447952"/>
            <a:ext cx="3317649" cy="5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7EA6F-1ECB-4F03-B258-96135D5B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4"/>
            <a:ext cx="3633849" cy="5562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2E04E-5F3F-4E05-A7E5-2292CBB1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49" y="1295144"/>
            <a:ext cx="3305631" cy="556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50774-A92D-468A-9FCD-46791D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14" y="1295144"/>
            <a:ext cx="3360892" cy="5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54FB-9D9C-4D3B-A5FF-99F03D7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2"/>
            <a:ext cx="3267255" cy="55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805E-86F9-45D2-938D-7BE923DF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62" y="1318362"/>
            <a:ext cx="3267255" cy="553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A4D4-92D9-4C20-8FDC-3FC6FBF0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17" y="1231696"/>
            <a:ext cx="3267255" cy="5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1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3C7A8-50E6-42A0-AD02-885470BB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06"/>
            <a:ext cx="3170712" cy="5586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223D6-675A-4F97-9336-42AD09A8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12" y="1271506"/>
            <a:ext cx="3405313" cy="558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60C9F-5FF4-4676-A4FE-D4F74DB8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26" y="1271506"/>
            <a:ext cx="3213284" cy="5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1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3ABC3-B21A-4710-8206-B5DF8F2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09"/>
            <a:ext cx="9947564" cy="5949191"/>
          </a:xfrm>
        </p:spPr>
      </p:pic>
    </p:spTree>
    <p:extLst>
      <p:ext uri="{BB962C8B-B14F-4D97-AF65-F5344CB8AC3E}">
        <p14:creationId xmlns:p14="http://schemas.microsoft.com/office/powerpoint/2010/main" val="2769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8685B2-1C91-4EA2-BF84-F3C493E8A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53"/>
            <a:ext cx="11293434" cy="5915248"/>
          </a:xfrm>
        </p:spPr>
      </p:pic>
    </p:spTree>
    <p:extLst>
      <p:ext uri="{BB962C8B-B14F-4D97-AF65-F5344CB8AC3E}">
        <p14:creationId xmlns:p14="http://schemas.microsoft.com/office/powerpoint/2010/main" val="248286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2932764" cy="3831772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0FFCF-D999-4181-9FAB-88B7CA99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0129"/>
            <a:ext cx="7358743" cy="684787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41201-2A7F-4E61-9844-0D4EE4F3184E}"/>
              </a:ext>
            </a:extLst>
          </p:cNvPr>
          <p:cNvSpPr/>
          <p:nvPr/>
        </p:nvSpPr>
        <p:spPr>
          <a:xfrm>
            <a:off x="1" y="2038390"/>
            <a:ext cx="4726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Korelační koeficient=0.509244</a:t>
            </a:r>
          </a:p>
          <a:p>
            <a:r>
              <a:rPr lang="cs-CZ" dirty="0" err="1"/>
              <a:t>Xebec</a:t>
            </a:r>
            <a:r>
              <a:rPr lang="cs-CZ" dirty="0"/>
              <a:t> [</a:t>
            </a:r>
            <a:r>
              <a:rPr lang="cs-CZ" dirty="0" err="1"/>
              <a:t>Zíbek</a:t>
            </a:r>
            <a:r>
              <a:rPr lang="cs-CZ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11.2018-3.2019 – </a:t>
            </a:r>
            <a:r>
              <a:rPr lang="cs-CZ" dirty="0" err="1"/>
              <a:t>I.G.Port</a:t>
            </a:r>
            <a:r>
              <a:rPr lang="cs-CZ" dirty="0"/>
              <a:t> (majitel </a:t>
            </a:r>
            <a:r>
              <a:rPr lang="cs-CZ" dirty="0" err="1"/>
              <a:t>ProductionI.G</a:t>
            </a:r>
            <a:r>
              <a:rPr lang="cs-CZ" dirty="0"/>
              <a:t>. A </a:t>
            </a:r>
            <a:r>
              <a:rPr lang="cs-CZ" dirty="0" err="1"/>
              <a:t>Wit</a:t>
            </a:r>
            <a:r>
              <a:rPr lang="cs-CZ" dirty="0"/>
              <a:t> Studio) prodává </a:t>
            </a:r>
            <a:r>
              <a:rPr lang="cs-CZ" dirty="0" err="1"/>
              <a:t>Xebec</a:t>
            </a:r>
            <a:r>
              <a:rPr lang="cs-CZ" dirty="0"/>
              <a:t> studiu </a:t>
            </a:r>
            <a:r>
              <a:rPr lang="cs-CZ" dirty="0" err="1"/>
              <a:t>Sunriset</a:t>
            </a:r>
            <a:r>
              <a:rPr lang="cs-CZ" dirty="0"/>
              <a:t> a přejmenován na </a:t>
            </a:r>
            <a:r>
              <a:rPr lang="cs-CZ" dirty="0" err="1"/>
              <a:t>Sunrise</a:t>
            </a:r>
            <a:r>
              <a:rPr lang="cs-CZ" dirty="0"/>
              <a:t> </a:t>
            </a:r>
            <a:r>
              <a:rPr lang="cs-CZ" dirty="0" err="1"/>
              <a:t>Beyond</a:t>
            </a:r>
            <a:endParaRPr lang="cs-CZ" dirty="0"/>
          </a:p>
          <a:p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373B7-7063-4428-BC98-0CBB39E1D64E}"/>
              </a:ext>
            </a:extLst>
          </p:cNvPr>
          <p:cNvSpPr/>
          <p:nvPr/>
        </p:nvSpPr>
        <p:spPr>
          <a:xfrm>
            <a:off x="9242821" y="5677188"/>
            <a:ext cx="22524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Méně známá díla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14C6D-0D37-4890-B084-B8681669052A}"/>
              </a:ext>
            </a:extLst>
          </p:cNvPr>
          <p:cNvSpPr/>
          <p:nvPr/>
        </p:nvSpPr>
        <p:spPr>
          <a:xfrm>
            <a:off x="5907882" y="751447"/>
            <a:ext cx="16902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Známější díla</a:t>
            </a:r>
          </a:p>
        </p:txBody>
      </p:sp>
    </p:spTree>
    <p:extLst>
      <p:ext uri="{BB962C8B-B14F-4D97-AF65-F5344CB8AC3E}">
        <p14:creationId xmlns:p14="http://schemas.microsoft.com/office/powerpoint/2010/main" val="1218906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F4079-F776-49C8-8119-96122EEE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9" y="0"/>
            <a:ext cx="9472551" cy="6856736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668976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C95427-F6C1-46ED-A0F4-601C5DBFE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0"/>
            <a:ext cx="9892595" cy="685800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8E994-4ABE-43BA-A334-B89D03EC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997"/>
            <a:ext cx="9274002" cy="5628003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2" y="562098"/>
            <a:ext cx="2825885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ABD6E-C29E-4CB0-B7F3-43A480080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2" y="0"/>
            <a:ext cx="9364268" cy="6662057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224"/>
            <a:ext cx="2921330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BFA99-85BC-4C30-9293-47358A5C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8" y="0"/>
            <a:ext cx="9411951" cy="6602681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160AF-6AC6-4F2B-B0C2-25E5931C2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0"/>
            <a:ext cx="9365673" cy="657787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0BD28-63B7-48A9-BF95-A656D0E2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7" y="-1"/>
            <a:ext cx="9389423" cy="6594551"/>
          </a:xfr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570EFBCF-7DCF-463A-9009-3FF80D5D7995}"/>
              </a:ext>
            </a:extLst>
          </p:cNvPr>
          <p:cNvSpPr txBox="1">
            <a:spLocks/>
          </p:cNvSpPr>
          <p:nvPr/>
        </p:nvSpPr>
        <p:spPr>
          <a:xfrm>
            <a:off x="0" y="600635"/>
            <a:ext cx="2935442" cy="353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/>
              <a:t>Produkce jednotlivých studií - prvky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0" y="3593099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30" y="0"/>
            <a:ext cx="3498397" cy="32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6" y="45502"/>
            <a:ext cx="2660254" cy="30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59" y="5690370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472" y="6602948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2597308" y="3175770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pic>
        <p:nvPicPr>
          <p:cNvPr id="1026" name="Picture 2" descr="VÃ½sledek obrÃ¡zku pro cosine similarity">
            <a:extLst>
              <a:ext uri="{FF2B5EF4-FFF2-40B4-BE49-F238E27FC236}">
                <a16:creationId xmlns:a16="http://schemas.microsoft.com/office/drawing/2014/main" id="{9FCBB773-E1F2-483F-84A1-6860867A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40" y="3222208"/>
            <a:ext cx="3629891" cy="27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Ã½sledek obrÃ¡zku pro cosine similarity">
            <a:extLst>
              <a:ext uri="{FF2B5EF4-FFF2-40B4-BE49-F238E27FC236}">
                <a16:creationId xmlns:a16="http://schemas.microsoft.com/office/drawing/2014/main" id="{463B9B75-66AC-497B-AACC-8BEF5D5C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5743575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915896" cy="918694"/>
          </a:xfrm>
        </p:spPr>
        <p:txBody>
          <a:bodyPr>
            <a:normAutofit/>
          </a:bodyPr>
          <a:lstStyle/>
          <a:p>
            <a:r>
              <a:rPr lang="cs-CZ" dirty="0"/>
              <a:t>Srovnání metrik při vyšším zastoupení 1 prvku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6506EF-A0A9-4C36-80CE-8F21A38E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43"/>
            <a:ext cx="9060873" cy="5803757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30615-9023-4E20-B4F1-A947F3EB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85AD8A-EA7A-4606-8CB0-7CB703C8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94"/>
            <a:ext cx="3229648" cy="4876801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Manhattan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8176C-7D05-438C-9332-61D08A59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3265715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F42F2-B6B3-4D82-A9B4-D10345D6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6" y="0"/>
            <a:ext cx="804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44017-91A7-4AE7-8AA5-FFE36629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895"/>
            <a:ext cx="8596668" cy="1320800"/>
          </a:xfrm>
        </p:spPr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EA325B-2570-405F-AF18-0ACFC100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6" name="video-1553600089">
            <a:hlinkClick r:id="" action="ppaction://media"/>
            <a:extLst>
              <a:ext uri="{FF2B5EF4-FFF2-40B4-BE49-F238E27FC236}">
                <a16:creationId xmlns:a16="http://schemas.microsoft.com/office/drawing/2014/main" id="{7B5726D3-0E92-4EDE-9A40-F35FDC951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8113"/>
            <a:ext cx="9524010" cy="5079887"/>
          </a:xfrm>
        </p:spPr>
      </p:pic>
    </p:spTree>
    <p:extLst>
      <p:ext uri="{BB962C8B-B14F-4D97-AF65-F5344CB8AC3E}">
        <p14:creationId xmlns:p14="http://schemas.microsoft.com/office/powerpoint/2010/main" val="6034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7" name="video-1553600090">
            <a:hlinkClick r:id="" action="ppaction://media"/>
            <a:extLst>
              <a:ext uri="{FF2B5EF4-FFF2-40B4-BE49-F238E27FC236}">
                <a16:creationId xmlns:a16="http://schemas.microsoft.com/office/drawing/2014/main" id="{6262F94B-F45F-4CF0-8EB5-A84BDA481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4861"/>
            <a:ext cx="9512135" cy="50731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4A2C-B561-432F-93E0-F52A78DE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0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4A6BA-A909-4602-8BAB-DFF906C55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</a:p>
          <a:p>
            <a:r>
              <a:rPr lang="cs-CZ" dirty="0" err="1"/>
              <a:t>ekvalizováno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4865-AC7F-4F25-8771-E23F4C0D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6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CE2B23-884F-41F2-9F77-B6EEC1A0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93B8-F199-4CCF-B532-28006BCB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327276"/>
            <a:ext cx="8700655" cy="55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1DEC68-2993-4D35-A422-7978CC48E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51" y="-5907"/>
            <a:ext cx="7596249" cy="6863908"/>
          </a:xfr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5CCA8F-0632-4DF8-AB9F-4BC7713A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067"/>
            <a:ext cx="8918369" cy="5717933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AC0AC-1D20-48AB-8B55-47C276C29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512"/>
            <a:ext cx="8336478" cy="52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CFD3-5E84-48B6-BDD4-5944CB13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370F9-497F-4B64-80FE-99C55013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41" y="2160588"/>
            <a:ext cx="6096756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DE5D5-99C1-4AD5-8669-094B4C278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38"/>
            <a:ext cx="12192000" cy="632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3E00-2FEB-41A0-A844-2CE85F02C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"/>
            <a:ext cx="7283231" cy="4585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B1DA23-C67C-4957-A812-9ED5BC6F6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46" y="2057400"/>
            <a:ext cx="9757961" cy="50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0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68" y="-1"/>
            <a:ext cx="5149932" cy="4667613"/>
          </a:xfrm>
          <a:prstGeom prst="rect">
            <a:avLst/>
          </a:prstGeom>
        </p:spPr>
      </p:pic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1734-21DB-4878-BDBF-713650D2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A3497-273E-4D16-948E-36432EB8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Todo</a:t>
            </a:r>
            <a:r>
              <a:rPr lang="cs-CZ" dirty="0"/>
              <a:t>: dopsat 4bodovou škálu, </a:t>
            </a:r>
            <a:r>
              <a:rPr lang="cs-CZ" dirty="0" err="1"/>
              <a:t>jensen</a:t>
            </a:r>
            <a:r>
              <a:rPr lang="cs-CZ" dirty="0"/>
              <a:t> </a:t>
            </a:r>
            <a:r>
              <a:rPr lang="cs-CZ" dirty="0" err="1"/>
              <a:t>shannon</a:t>
            </a:r>
            <a:r>
              <a:rPr lang="cs-CZ" dirty="0"/>
              <a:t>, normální a pak 7-10 4bodová uniformní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52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032B-BC49-4452-9C7B-4C40CC4B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lokace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B0EB7-7963-4D74-A8C0-0F48084EF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b="17155"/>
          <a:stretch/>
        </p:blipFill>
        <p:spPr>
          <a:xfrm>
            <a:off x="0" y="0"/>
            <a:ext cx="11808696" cy="68677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CDFAA-989B-4D72-9078-E2A7287B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777" y="1939041"/>
            <a:ext cx="671146" cy="49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5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9" y="640386"/>
            <a:ext cx="3842125" cy="3658482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92C5B-09DB-4231-A059-3547940EF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5BE14-3A3D-4A07-A019-D8B41016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8F66FF9D-FA5D-43CC-9BDE-324C83639215}"/>
              </a:ext>
            </a:extLst>
          </p:cNvPr>
          <p:cNvSpPr txBox="1">
            <a:spLocks/>
          </p:cNvSpPr>
          <p:nvPr/>
        </p:nvSpPr>
        <p:spPr>
          <a:xfrm>
            <a:off x="159859" y="640386"/>
            <a:ext cx="3842125" cy="36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Zastoupení prvků ve shlédnutých podle věku</a:t>
            </a:r>
          </a:p>
          <a:p>
            <a:r>
              <a:rPr lang="cs-CZ" dirty="0" err="1"/>
              <a:t>ekvalizováno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11769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 (odlišná od rovnoměrného rozdělení)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05E8A-A06C-4511-A714-2CCF75F35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0" y="0"/>
            <a:ext cx="11150930" cy="6861568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0" y="134586"/>
            <a:ext cx="6020349" cy="803565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913AC-EC6F-416A-ADE8-B398B4DF8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756796"/>
            <a:ext cx="10030691" cy="6101204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B027D-530E-4D54-862A-8CF178BF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4" y="0"/>
            <a:ext cx="10450966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F843D9-C95E-45A0-BB3E-29B6A111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1927F5-AEEE-4ECE-9FB4-BEE03562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385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7" y="0"/>
            <a:ext cx="9713575" cy="720438"/>
          </a:xfrm>
        </p:spPr>
        <p:txBody>
          <a:bodyPr/>
          <a:lstStyle/>
          <a:p>
            <a:r>
              <a:rPr lang="cs-CZ" dirty="0"/>
              <a:t>Největší rozdíly mezi pohlavími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F354A75-7DAD-4634-883A-C7C13C4F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927009"/>
            <a:ext cx="9579429" cy="593099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D3AC2D-D3CD-421C-B78B-E014AB5D0252}"/>
              </a:ext>
            </a:extLst>
          </p:cNvPr>
          <p:cNvSpPr/>
          <p:nvPr/>
        </p:nvSpPr>
        <p:spPr>
          <a:xfrm>
            <a:off x="589807" y="535772"/>
            <a:ext cx="6986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(% zastoupení v průměrném seznamu shlédnutých podle pohlaví)</a:t>
            </a:r>
          </a:p>
        </p:txBody>
      </p:sp>
      <p:pic>
        <p:nvPicPr>
          <p:cNvPr id="1026" name="Picture 2" descr="VÃ½sledek obrÃ¡zku pro variance">
            <a:extLst>
              <a:ext uri="{FF2B5EF4-FFF2-40B4-BE49-F238E27FC236}">
                <a16:creationId xmlns:a16="http://schemas.microsoft.com/office/drawing/2014/main" id="{5AD63D88-73BA-4219-B69D-ABF10974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045"/>
            <a:ext cx="2593902" cy="12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3C862-83FC-4063-A388-0398C842890F}"/>
              </a:ext>
            </a:extLst>
          </p:cNvPr>
          <p:cNvSpPr txBox="1"/>
          <p:nvPr/>
        </p:nvSpPr>
        <p:spPr>
          <a:xfrm>
            <a:off x="171336" y="1785715"/>
            <a:ext cx="242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Prvky s největším rozptylem z předchozího grafu</a:t>
            </a:r>
          </a:p>
        </p:txBody>
      </p:sp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01553"/>
            <a:ext cx="8596668" cy="3880773"/>
          </a:xfrm>
        </p:spPr>
        <p:txBody>
          <a:bodyPr/>
          <a:lstStyle/>
          <a:p>
            <a:r>
              <a:rPr lang="cs-CZ" dirty="0"/>
              <a:t>300 tisíc uživatelů, 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r>
              <a:rPr lang="cs-CZ" dirty="0"/>
              <a:t>, květen 2018</a:t>
            </a:r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</a:t>
            </a:r>
            <a:r>
              <a:rPr lang="cs-CZ" dirty="0">
                <a:hlinkClick r:id="rId2"/>
              </a:rPr>
              <a:t>https://www.kaggle.com/azathoth42/myanimelist</a:t>
            </a:r>
            <a:endParaRPr lang="cs-CZ" dirty="0"/>
          </a:p>
          <a:p>
            <a:r>
              <a:rPr lang="cs-CZ" dirty="0"/>
              <a:t>Nová anime z </a:t>
            </a:r>
            <a:r>
              <a:rPr lang="cs-CZ" dirty="0" err="1"/>
              <a:t>MALu</a:t>
            </a:r>
            <a:r>
              <a:rPr lang="cs-CZ" dirty="0"/>
              <a:t> od </a:t>
            </a:r>
            <a:r>
              <a:rPr lang="cs-CZ" dirty="0" err="1"/>
              <a:t>reddit</a:t>
            </a:r>
            <a:r>
              <a:rPr lang="cs-CZ" dirty="0"/>
              <a:t> </a:t>
            </a:r>
            <a:r>
              <a:rPr lang="cs-CZ" dirty="0" err="1"/>
              <a:t>usera</a:t>
            </a:r>
            <a:r>
              <a:rPr lang="cs-CZ" dirty="0"/>
              <a:t> </a:t>
            </a:r>
            <a:r>
              <a:rPr lang="cs-CZ" dirty="0" err="1"/>
              <a:t>medokady</a:t>
            </a:r>
            <a:r>
              <a:rPr lang="cs-CZ" dirty="0"/>
              <a:t> (31.5.2019)</a:t>
            </a:r>
          </a:p>
          <a:p>
            <a:r>
              <a:rPr lang="cs-CZ" dirty="0" err="1"/>
              <a:t>Zprcovaná</a:t>
            </a:r>
            <a:r>
              <a:rPr lang="cs-CZ" dirty="0"/>
              <a:t> bydliště od </a:t>
            </a:r>
            <a:r>
              <a:rPr lang="cs-CZ" dirty="0" err="1"/>
              <a:t>kaggle</a:t>
            </a:r>
            <a:r>
              <a:rPr lang="cs-CZ" dirty="0"/>
              <a:t> uživatele </a:t>
            </a:r>
            <a:r>
              <a:rPr lang="en-US" dirty="0">
                <a:hlinkClick r:id="rId3" tooltip="Alejandro Agustin"/>
              </a:rPr>
              <a:t>Alejandro Agustin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32D1-2AE6-49E1-97CC-B8EA6F83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1" y="4224102"/>
            <a:ext cx="10277378" cy="215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7CB9E-AB2B-4F5B-8F57-A20772D95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1" y="6383215"/>
            <a:ext cx="10229459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Rozhodovací strom nám dal pravidla na AND</a:t>
            </a:r>
          </a:p>
          <a:p>
            <a:pPr lvl="1"/>
            <a:r>
              <a:rPr lang="cs-CZ" dirty="0"/>
              <a:t>Žánr X a žánr Y</a:t>
            </a:r>
          </a:p>
          <a:p>
            <a:r>
              <a:rPr lang="cs-CZ" dirty="0"/>
              <a:t>Co přidat OR pravidla (ten NEBO ten žánr)?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E1EC0-FB2C-4526-8DDA-229EC2B9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025"/>
            <a:ext cx="9934575" cy="3990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6FFDE-012D-4665-93B6-CED95243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46" y="973585"/>
            <a:ext cx="6511254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Stále 86% přesnost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3B945A-8E6F-4259-9578-CA91E6EC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92474"/>
            <a:ext cx="12192001" cy="3565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020275-7FA5-4147-9013-C87610BE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3" y="0"/>
            <a:ext cx="6432468" cy="326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44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Prořezání méně zajímavých věcí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1654A-E9E5-4347-AFF8-5D5D8007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3084"/>
            <a:ext cx="8596668" cy="476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2B721-1864-4D3E-B3A4-6F6039A5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14" y="0"/>
            <a:ext cx="6613486" cy="26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88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13C114E-4DBB-4AA5-A835-1C7F4EE0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63" y="0"/>
            <a:ext cx="9175437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609599"/>
            <a:ext cx="2439913" cy="2169227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703B0-169C-4D57-83F0-05F5C8FA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08" y="0"/>
            <a:ext cx="9163792" cy="68492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35DB4-2F61-4734-81D0-8573EEA85974}"/>
              </a:ext>
            </a:extLst>
          </p:cNvPr>
          <p:cNvSpPr txBox="1"/>
          <p:nvPr/>
        </p:nvSpPr>
        <p:spPr>
          <a:xfrm>
            <a:off x="332509" y="3016332"/>
            <a:ext cx="2291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Nadprodukce oproti sledování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Kids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/>
              <a:t>Hentai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Space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Sports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Historical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Cars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A24067-DB36-445A-80A7-15CFDB54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0"/>
            <a:ext cx="6871855" cy="6860772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74672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800" dirty="0"/>
              <a:t>Materiály</a:t>
            </a:r>
          </a:p>
          <a:p>
            <a:pPr marL="0" indent="0">
              <a:buNone/>
            </a:pPr>
            <a:r>
              <a:rPr lang="cs-CZ" sz="2800" dirty="0" err="1"/>
              <a:t>Dataset</a:t>
            </a:r>
            <a:r>
              <a:rPr lang="cs-CZ" sz="2800" dirty="0"/>
              <a:t>: </a:t>
            </a:r>
            <a:r>
              <a:rPr lang="cs-CZ" sz="2800" dirty="0">
                <a:hlinkClick r:id="rId2"/>
              </a:rPr>
              <a:t>http://bit.ly/advik-mal-data</a:t>
            </a:r>
            <a:r>
              <a:rPr lang="cs-CZ" sz="2800" dirty="0"/>
              <a:t> </a:t>
            </a:r>
          </a:p>
          <a:p>
            <a:pPr marL="0" indent="0">
              <a:buNone/>
            </a:pPr>
            <a:r>
              <a:rPr lang="cs-CZ" sz="2800" dirty="0"/>
              <a:t>Zdrojové kódy: </a:t>
            </a:r>
            <a:r>
              <a:rPr lang="cs-CZ" sz="2800" dirty="0">
                <a:hlinkClick r:id="rId3"/>
              </a:rPr>
              <a:t>http://bit.ly/advik-mal-source</a:t>
            </a:r>
            <a:r>
              <a:rPr lang="cs-CZ" sz="2800" dirty="0"/>
              <a:t>  </a:t>
            </a:r>
          </a:p>
          <a:p>
            <a:pPr marL="0" indent="0">
              <a:buNone/>
            </a:pPr>
            <a:r>
              <a:rPr lang="cs-CZ" sz="2800" dirty="0"/>
              <a:t>Prezentace online: </a:t>
            </a:r>
            <a:r>
              <a:rPr lang="cs-CZ" sz="2800" dirty="0">
                <a:hlinkClick r:id="rId4"/>
              </a:rPr>
              <a:t>http://bit.ly/advik-mal-slides</a:t>
            </a:r>
            <a:r>
              <a:rPr lang="cs-CZ" sz="2800" dirty="0"/>
              <a:t> </a:t>
            </a:r>
          </a:p>
          <a:p>
            <a:pPr marL="0" indent="0">
              <a:buNone/>
            </a:pPr>
            <a:endParaRPr lang="cs-CZ" sz="2800" dirty="0"/>
          </a:p>
          <a:p>
            <a:pPr marL="0" indent="0">
              <a:buNone/>
            </a:pPr>
            <a:r>
              <a:rPr lang="cs-CZ" sz="2800" dirty="0"/>
              <a:t>Čas a prostor na </a:t>
            </a:r>
            <a:r>
              <a:rPr lang="cs-CZ" sz="2800"/>
              <a:t>focení odkazů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19158</TotalTime>
  <Words>1459</Words>
  <Application>Microsoft Office PowerPoint</Application>
  <PresentationFormat>Widescreen</PresentationFormat>
  <Paragraphs>256</Paragraphs>
  <Slides>98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Trebuchet MS</vt:lpstr>
      <vt:lpstr>Wingdings 3</vt:lpstr>
      <vt:lpstr>Fazeta</vt:lpstr>
      <vt:lpstr>MyAnimeList očima datového vědce</vt:lpstr>
      <vt:lpstr>Upozornění</vt:lpstr>
      <vt:lpstr>PowerPoint Presentation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Je anime pro děti?</vt:lpstr>
      <vt:lpstr>Rating a prvky</vt:lpstr>
      <vt:lpstr>Roční produkce – 1950 - 2018</vt:lpstr>
      <vt:lpstr>Roční produkce – posledních 30 let</vt:lpstr>
      <vt:lpstr>Počet anime celkem – posledních 30 let</vt:lpstr>
      <vt:lpstr>Malá vsuvka 1 – neuronové sítě na rozpoznávání emocí - Twilight</vt:lpstr>
      <vt:lpstr>Malý úvod do heatmap</vt:lpstr>
      <vt:lpstr>Vývoj prvků v čase</vt:lpstr>
      <vt:lpstr>Ekvalizace histogramu</vt:lpstr>
      <vt:lpstr>Vývoj prvků v čase ekvalizováno</vt:lpstr>
      <vt:lpstr>Originální anime a adaptace</vt:lpstr>
      <vt:lpstr>Adaptace – vývoj v čase – od roku 1950</vt:lpstr>
      <vt:lpstr>Adaptace – vývoj v čase od roku 1988</vt:lpstr>
      <vt:lpstr>Adaptace – vývoj v čase od roku 1988</vt:lpstr>
      <vt:lpstr>Adaptace – vývoj v čase od roku 1988</vt:lpstr>
      <vt:lpstr>Studia</vt:lpstr>
      <vt:lpstr>Produkce jednotlivých studií</vt:lpstr>
      <vt:lpstr>Produkce jednotlivých studií - logaritmicky</vt:lpstr>
      <vt:lpstr>Nejznámější díla studií</vt:lpstr>
      <vt:lpstr>Nejznámější díla studií 2</vt:lpstr>
      <vt:lpstr>Nejznámější díla studií 3</vt:lpstr>
      <vt:lpstr>Nejznámější díla studií 4</vt:lpstr>
      <vt:lpstr>Produkce jednotlivých studií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PowerPoint Presentation</vt:lpstr>
      <vt:lpstr>Produkce jednotlivých studií - prvky</vt:lpstr>
      <vt:lpstr>Vzdálenosti</vt:lpstr>
      <vt:lpstr>Srovnání metrik při vyšším zastoupení 1 prvku</vt:lpstr>
      <vt:lpstr>Vzdálenosti studií – Manhattan</vt:lpstr>
      <vt:lpstr>Vzdálenosti studií – Manhattan uspořádání podle hierarchického clusterování</vt:lpstr>
      <vt:lpstr>PowerPoint Presentation</vt:lpstr>
      <vt:lpstr>Vzdálenosti studií – embedding do 3D</vt:lpstr>
      <vt:lpstr>Vzdálenosti studií – Jensen-Shannon – 2D</vt:lpstr>
      <vt:lpstr>Malá vsuvka 2 – neuronové sítě na rozpoznávání emocí - Ahegao</vt:lpstr>
      <vt:lpstr>Malá vsuvka 2 – neuronové sítě na rozpoznávání emocí - Ahegao</vt:lpstr>
      <vt:lpstr>Společné výskyty prvků</vt:lpstr>
      <vt:lpstr>Metrika pro množinová data</vt:lpstr>
      <vt:lpstr>PowerPoint Presentation</vt:lpstr>
      <vt:lpstr>PowerPoint Presentation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PowerPoint Presentation</vt:lpstr>
      <vt:lpstr>PowerPoint Presentation</vt:lpstr>
      <vt:lpstr>lokace</vt:lpstr>
      <vt:lpstr>Zastoupení prvků ve shlédnutých podle věku</vt:lpstr>
      <vt:lpstr>PowerPoint Presentation</vt:lpstr>
      <vt:lpstr>Zastoupení prvků ve shlédnutých titulech podle věku</vt:lpstr>
      <vt:lpstr>PowerPoint Presentation</vt:lpstr>
      <vt:lpstr>To samé, ale podle pohlaví</vt:lpstr>
      <vt:lpstr>PowerPoint Presentation</vt:lpstr>
      <vt:lpstr>Největší rozdíly mezi pohlavími</vt:lpstr>
      <vt:lpstr>Odhadování pohlaví</vt:lpstr>
      <vt:lpstr>Odhadování pohlaví</vt:lpstr>
      <vt:lpstr>Odhadování pohlaví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Matej Racinsky</cp:lastModifiedBy>
  <cp:revision>232</cp:revision>
  <dcterms:created xsi:type="dcterms:W3CDTF">2018-07-06T23:40:54Z</dcterms:created>
  <dcterms:modified xsi:type="dcterms:W3CDTF">2019-08-01T01:00:39Z</dcterms:modified>
</cp:coreProperties>
</file>